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68" r:id="rId3"/>
    <p:sldId id="269" r:id="rId4"/>
    <p:sldId id="267" r:id="rId5"/>
    <p:sldId id="296" r:id="rId6"/>
    <p:sldId id="261" r:id="rId7"/>
    <p:sldId id="270" r:id="rId8"/>
    <p:sldId id="265" r:id="rId9"/>
    <p:sldId id="272" r:id="rId10"/>
    <p:sldId id="274" r:id="rId11"/>
    <p:sldId id="287" r:id="rId12"/>
    <p:sldId id="288" r:id="rId13"/>
    <p:sldId id="275" r:id="rId14"/>
    <p:sldId id="276" r:id="rId15"/>
    <p:sldId id="286" r:id="rId16"/>
    <p:sldId id="277" r:id="rId17"/>
    <p:sldId id="278" r:id="rId18"/>
    <p:sldId id="289" r:id="rId19"/>
    <p:sldId id="279" r:id="rId20"/>
    <p:sldId id="280" r:id="rId21"/>
    <p:sldId id="282" r:id="rId22"/>
    <p:sldId id="271" r:id="rId23"/>
    <p:sldId id="293" r:id="rId24"/>
    <p:sldId id="283" r:id="rId25"/>
    <p:sldId id="284" r:id="rId26"/>
    <p:sldId id="273" r:id="rId27"/>
    <p:sldId id="290" r:id="rId28"/>
    <p:sldId id="292" r:id="rId29"/>
    <p:sldId id="291" r:id="rId30"/>
    <p:sldId id="262" r:id="rId31"/>
    <p:sldId id="298" r:id="rId32"/>
    <p:sldId id="264" r:id="rId33"/>
  </p:sldIdLst>
  <p:sldSz cx="9144000" cy="6858000" type="screen4x3"/>
  <p:notesSz cx="6858000" cy="914400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0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Лист1!$A$2:$A$7</c:f>
              <c:strCache>
                <c:ptCount val="5"/>
                <c:pt idx="0">
                  <c:v>Сентябрь</c:v>
                </c:pt>
                <c:pt idx="1">
                  <c:v>Октябрь</c:v>
                </c:pt>
                <c:pt idx="2">
                  <c:v>Ноябрь</c:v>
                </c:pt>
                <c:pt idx="3">
                  <c:v>Декабрь</c:v>
                </c:pt>
                <c:pt idx="4">
                  <c:v>Январь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</c:v>
                </c:pt>
                <c:pt idx="1">
                  <c:v>3</c:v>
                </c:pt>
                <c:pt idx="2">
                  <c:v>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hiLowLines/>
        <c:marker val="1"/>
        <c:axId val="82777984"/>
        <c:axId val="82779520"/>
      </c:lineChart>
      <c:catAx>
        <c:axId val="827779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2400" b="1"/>
            </a:pPr>
            <a:endParaRPr lang="ru-RU"/>
          </a:p>
        </c:txPr>
        <c:crossAx val="82779520"/>
        <c:crosses val="autoZero"/>
        <c:auto val="1"/>
        <c:lblAlgn val="ctr"/>
        <c:lblOffset val="100"/>
      </c:catAx>
      <c:valAx>
        <c:axId val="8277952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>
                <a:solidFill>
                  <a:schemeClr val="tx2"/>
                </a:solidFill>
              </a:defRPr>
            </a:pPr>
            <a:endParaRPr lang="ru-RU"/>
          </a:p>
        </c:txPr>
        <c:crossAx val="82777984"/>
        <c:crosses val="autoZero"/>
        <c:crossBetween val="between"/>
      </c:valAx>
    </c:plotArea>
    <c:legend>
      <c:legendPos val="r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EE3A-CF6B-4BD2-A232-2F7290A69755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4EE3A-CF6B-4BD2-A232-2F7290A69755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6A69C-1605-4321-8E1B-256D45888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Загрузки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03648" y="3429000"/>
            <a:ext cx="712879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Формы 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физкультурно-оздоровительной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работы в ДОУ и в семье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 bwMode="auto">
          <a:xfrm>
            <a:off x="1619672" y="260648"/>
            <a:ext cx="740092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lvl="0" algn="r">
              <a:spcBef>
                <a:spcPct val="20000"/>
              </a:spcBef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МБДОУ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«Детский сад №11</a:t>
            </a:r>
          </a:p>
          <a:p>
            <a:pPr lvl="0" algn="r">
              <a:spcBef>
                <a:spcPct val="20000"/>
              </a:spcBef>
              <a:defRPr/>
            </a:pP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</a:t>
            </a:r>
            <a:r>
              <a:rPr kumimoji="0" lang="ru-RU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Йолдыз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4469" y="260648"/>
            <a:ext cx="83145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Технологии сохранения и стимулирования здоровья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3385" y="4181018"/>
            <a:ext cx="15583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err="1" smtClean="0"/>
              <a:t>Физминутка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843808" y="3933056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Пальчиковая</a:t>
            </a:r>
          </a:p>
          <a:p>
            <a:pPr algn="ctr"/>
            <a:r>
              <a:rPr lang="ru-RU" sz="2000" b="1" dirty="0" smtClean="0"/>
              <a:t>гимнастика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512370" y="980728"/>
            <a:ext cx="2660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Гимнастика для глаз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259632" y="908720"/>
            <a:ext cx="3079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Дыхательная гимнастика</a:t>
            </a:r>
            <a:endParaRPr lang="ru-RU" sz="2000" b="1" dirty="0"/>
          </a:p>
        </p:txBody>
      </p:sp>
      <p:pic>
        <p:nvPicPr>
          <p:cNvPr id="16" name="Рисунок 15" descr="SS8502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4653136"/>
            <a:ext cx="1882032" cy="17473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 descr="SS8503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4659011"/>
            <a:ext cx="1800200" cy="17237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 descr="IMG_0501.JPG"/>
          <p:cNvPicPr>
            <a:picLocks noChangeAspect="1"/>
          </p:cNvPicPr>
          <p:nvPr/>
        </p:nvPicPr>
        <p:blipFill>
          <a:blip r:embed="rId4" cstate="print"/>
          <a:srcRect l="5468" t="8202" r="5468" b="8202"/>
          <a:stretch>
            <a:fillRect/>
          </a:stretch>
        </p:blipFill>
        <p:spPr>
          <a:xfrm>
            <a:off x="4879548" y="1412776"/>
            <a:ext cx="3796908" cy="2375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 descr="IMG_05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5092" y="1329775"/>
            <a:ext cx="3796908" cy="2531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15000"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608.JPG"/>
          <p:cNvPicPr>
            <a:picLocks noChangeAspect="1"/>
          </p:cNvPicPr>
          <p:nvPr/>
        </p:nvPicPr>
        <p:blipFill>
          <a:blip r:embed="rId2" cstate="print"/>
          <a:srcRect l="2734" r="16404"/>
          <a:stretch>
            <a:fillRect/>
          </a:stretch>
        </p:blipFill>
        <p:spPr>
          <a:xfrm>
            <a:off x="6112919" y="4005064"/>
            <a:ext cx="2707553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 descr="IMG_0611.JPG"/>
          <p:cNvPicPr>
            <a:picLocks noChangeAspect="1"/>
          </p:cNvPicPr>
          <p:nvPr/>
        </p:nvPicPr>
        <p:blipFill>
          <a:blip r:embed="rId3" cstate="print"/>
          <a:srcRect l="16404"/>
          <a:stretch>
            <a:fillRect/>
          </a:stretch>
        </p:blipFill>
        <p:spPr>
          <a:xfrm>
            <a:off x="3160591" y="4005064"/>
            <a:ext cx="2827786" cy="2255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4469" y="260648"/>
            <a:ext cx="83145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Технологии сохранения и стимулирования здоровья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12709" y="951111"/>
            <a:ext cx="4835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Игры с природными материалами</a:t>
            </a:r>
            <a:endParaRPr lang="ru-RU" sz="2400" b="1" dirty="0"/>
          </a:p>
        </p:txBody>
      </p:sp>
      <p:pic>
        <p:nvPicPr>
          <p:cNvPr id="7" name="Рисунок 6" descr="IMG_0616.JPG"/>
          <p:cNvPicPr>
            <a:picLocks noChangeAspect="1"/>
          </p:cNvPicPr>
          <p:nvPr/>
        </p:nvPicPr>
        <p:blipFill>
          <a:blip r:embed="rId4" cstate="print"/>
          <a:srcRect l="3127" r="9381"/>
          <a:stretch>
            <a:fillRect/>
          </a:stretch>
        </p:blipFill>
        <p:spPr>
          <a:xfrm>
            <a:off x="182144" y="1484784"/>
            <a:ext cx="2805680" cy="48102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 descr="IMG_8021.JPG"/>
          <p:cNvPicPr>
            <a:picLocks noChangeAspect="1"/>
          </p:cNvPicPr>
          <p:nvPr/>
        </p:nvPicPr>
        <p:blipFill>
          <a:blip r:embed="rId5" cstate="print"/>
          <a:srcRect l="14764"/>
          <a:stretch>
            <a:fillRect/>
          </a:stretch>
        </p:blipFill>
        <p:spPr>
          <a:xfrm>
            <a:off x="4211960" y="1628800"/>
            <a:ext cx="2756793" cy="21562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64469" y="260648"/>
            <a:ext cx="83145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Технологии сохранения и стимулирования здоровья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pic>
        <p:nvPicPr>
          <p:cNvPr id="4" name="Рисунок 3" descr="IMG_06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484784"/>
            <a:ext cx="3672408" cy="24482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267744" y="908720"/>
            <a:ext cx="4911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Упражнения для мелкой моторики</a:t>
            </a:r>
            <a:endParaRPr lang="ru-RU" sz="2400" b="1" dirty="0"/>
          </a:p>
        </p:txBody>
      </p:sp>
      <p:pic>
        <p:nvPicPr>
          <p:cNvPr id="6" name="Рисунок 5" descr="IMG_06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149080"/>
            <a:ext cx="3672408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IMG_80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3" y="4149080"/>
            <a:ext cx="3744416" cy="24962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MG_80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1" y="1484784"/>
            <a:ext cx="3672409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03039"/>
            <a:ext cx="867022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Технологии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сохранения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 стимулирования здоровья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980728"/>
            <a:ext cx="5173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Подвижные и спортивные игры</a:t>
            </a:r>
          </a:p>
        </p:txBody>
      </p:sp>
      <p:pic>
        <p:nvPicPr>
          <p:cNvPr id="9" name="Рисунок 8" descr="SS8502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514" y="5157192"/>
            <a:ext cx="2430270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2987824" y="1556792"/>
            <a:ext cx="5976664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1"/>
                </a:solidFill>
              </a:rPr>
              <a:t>Ежедневно включаем подвижные, спортивные игры и хороводные игры, в групповой комнате и на прогулке – с малой и средней степенью подвижности.</a:t>
            </a:r>
            <a:endParaRPr lang="ru-RU" sz="2200" b="1" dirty="0">
              <a:solidFill>
                <a:schemeClr val="accent1"/>
              </a:solidFill>
            </a:endParaRPr>
          </a:p>
        </p:txBody>
      </p:sp>
      <p:pic>
        <p:nvPicPr>
          <p:cNvPr id="11" name="Рисунок 10" descr="IMG_05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3645024"/>
            <a:ext cx="3600400" cy="2700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 descr="IMG_05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284984"/>
            <a:ext cx="2376264" cy="1782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K_MxpBqAoPQ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556792"/>
            <a:ext cx="2448272" cy="16315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 descr="IMG_045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87824" y="3356992"/>
            <a:ext cx="2088232" cy="15661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 descr="IMG_045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5085184"/>
            <a:ext cx="2088232" cy="15661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15000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81445" y="303039"/>
            <a:ext cx="748057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Технологии обучения здоровому образу жизни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268760"/>
            <a:ext cx="3216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Массаж и самомассаж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64088" y="1268760"/>
            <a:ext cx="2565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Точечный массаж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4799474"/>
            <a:ext cx="4104456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dirty="0" err="1" smtClean="0">
                <a:solidFill>
                  <a:srgbClr val="0070C0"/>
                </a:solidFill>
                <a:cs typeface="Arial" pitchFamily="34" charset="0"/>
              </a:rPr>
              <a:t>Самомассаж</a:t>
            </a:r>
            <a:r>
              <a:rPr lang="ru-RU" sz="2000" b="1" dirty="0" smtClean="0">
                <a:solidFill>
                  <a:srgbClr val="0070C0"/>
                </a:solidFill>
                <a:cs typeface="Arial" pitchFamily="34" charset="0"/>
              </a:rPr>
              <a:t> проводится </a:t>
            </a:r>
            <a:r>
              <a:rPr lang="ru-RU" sz="2000" b="1" dirty="0">
                <a:solidFill>
                  <a:srgbClr val="0070C0"/>
                </a:solidFill>
                <a:cs typeface="Arial" pitchFamily="34" charset="0"/>
              </a:rPr>
              <a:t>в </a:t>
            </a:r>
            <a:r>
              <a:rPr lang="ru-RU" sz="2000" b="1" dirty="0" smtClean="0">
                <a:solidFill>
                  <a:srgbClr val="0070C0"/>
                </a:solidFill>
                <a:cs typeface="Arial" pitchFamily="34" charset="0"/>
              </a:rPr>
              <a:t>игровой форме ежедневно, в виде пятиминутного </a:t>
            </a:r>
            <a:r>
              <a:rPr lang="ru-RU" sz="2000" b="1" dirty="0">
                <a:solidFill>
                  <a:srgbClr val="0070C0"/>
                </a:solidFill>
                <a:cs typeface="Arial" pitchFamily="34" charset="0"/>
              </a:rPr>
              <a:t>занятия или в виде </a:t>
            </a:r>
            <a:r>
              <a:rPr lang="ru-RU" sz="2000" b="1" dirty="0" smtClean="0">
                <a:solidFill>
                  <a:srgbClr val="0070C0"/>
                </a:solidFill>
                <a:cs typeface="Arial" pitchFamily="34" charset="0"/>
              </a:rPr>
              <a:t>динамической паузы </a:t>
            </a:r>
            <a:r>
              <a:rPr lang="ru-RU" sz="2000" b="1" dirty="0">
                <a:solidFill>
                  <a:srgbClr val="0070C0"/>
                </a:solidFill>
                <a:cs typeface="Arial" pitchFamily="34" charset="0"/>
              </a:rPr>
              <a:t>на занятиях.         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44008" y="1874441"/>
            <a:ext cx="396044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Проводится в преддверии эпидемий, в осенний и весенний периоды в любое удобное для педагога время.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10" name="Рисунок 9" descr="IMG_05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3458617"/>
            <a:ext cx="3995936" cy="26639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IMG_05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874441"/>
            <a:ext cx="3995936" cy="26639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18000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1023119"/>
            <a:ext cx="3085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Утренняя гимнастика</a:t>
            </a:r>
            <a:endParaRPr lang="ru-RU" sz="2400" b="1" dirty="0"/>
          </a:p>
        </p:txBody>
      </p:sp>
      <p:pic>
        <p:nvPicPr>
          <p:cNvPr id="3" name="Рисунок 2" descr="IMG_77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628800"/>
            <a:ext cx="4104456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60648"/>
            <a:ext cx="832840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Технологии обучения здоровому образу жизни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Рисунок 6" descr="IMG_77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628800"/>
            <a:ext cx="4104456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024" y="116632"/>
            <a:ext cx="8389440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88640"/>
            <a:ext cx="832840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Технологии обучения здоровому образу жизни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1680" y="836712"/>
            <a:ext cx="49685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  Оздоровительная гимнастика </a:t>
            </a:r>
          </a:p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419872" y="5661248"/>
            <a:ext cx="5544616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spc="-100" dirty="0">
                <a:solidFill>
                  <a:srgbClr val="7030A0"/>
                </a:solidFill>
              </a:rPr>
              <a:t>П</a:t>
            </a:r>
            <a:r>
              <a:rPr lang="ru-RU" sz="2000" b="1" spc="-100" dirty="0" smtClean="0">
                <a:solidFill>
                  <a:srgbClr val="7030A0"/>
                </a:solidFill>
              </a:rPr>
              <a:t>роводится </a:t>
            </a:r>
            <a:r>
              <a:rPr lang="ru-RU" sz="2000" b="1" spc="-100" dirty="0">
                <a:solidFill>
                  <a:srgbClr val="7030A0"/>
                </a:solidFill>
              </a:rPr>
              <a:t>после дневного сна, форма проведения различна: </a:t>
            </a:r>
            <a:r>
              <a:rPr lang="ru-RU" sz="2000" b="1" spc="-100" dirty="0" smtClean="0">
                <a:solidFill>
                  <a:srgbClr val="7030A0"/>
                </a:solidFill>
              </a:rPr>
              <a:t>упражнения</a:t>
            </a:r>
            <a:r>
              <a:rPr lang="en-US" sz="2000" b="1" spc="-100" dirty="0" smtClean="0">
                <a:solidFill>
                  <a:srgbClr val="7030A0"/>
                </a:solidFill>
              </a:rPr>
              <a:t> </a:t>
            </a:r>
            <a:r>
              <a:rPr lang="ru-RU" sz="2000" b="1" spc="-100" dirty="0" smtClean="0">
                <a:solidFill>
                  <a:srgbClr val="7030A0"/>
                </a:solidFill>
              </a:rPr>
              <a:t>на </a:t>
            </a:r>
            <a:r>
              <a:rPr lang="ru-RU" sz="2000" b="1" spc="-100" dirty="0">
                <a:solidFill>
                  <a:srgbClr val="7030A0"/>
                </a:solidFill>
              </a:rPr>
              <a:t>кроватках, </a:t>
            </a:r>
            <a:r>
              <a:rPr lang="ru-RU" sz="2000" b="1" spc="-100" dirty="0" smtClean="0">
                <a:solidFill>
                  <a:srgbClr val="7030A0"/>
                </a:solidFill>
              </a:rPr>
              <a:t>обширное</a:t>
            </a:r>
            <a:r>
              <a:rPr lang="en-US" sz="2000" b="1" spc="-100" dirty="0" smtClean="0">
                <a:solidFill>
                  <a:srgbClr val="7030A0"/>
                </a:solidFill>
              </a:rPr>
              <a:t> </a:t>
            </a:r>
            <a:r>
              <a:rPr lang="ru-RU" sz="2000" b="1" spc="-100" dirty="0" smtClean="0">
                <a:solidFill>
                  <a:srgbClr val="7030A0"/>
                </a:solidFill>
              </a:rPr>
              <a:t>умывание,</a:t>
            </a:r>
            <a:r>
              <a:rPr lang="en-US" sz="2000" b="1" spc="-100" dirty="0" smtClean="0">
                <a:solidFill>
                  <a:srgbClr val="7030A0"/>
                </a:solidFill>
              </a:rPr>
              <a:t> </a:t>
            </a:r>
            <a:r>
              <a:rPr lang="ru-RU" sz="2000" b="1" spc="-100" dirty="0" smtClean="0">
                <a:solidFill>
                  <a:srgbClr val="7030A0"/>
                </a:solidFill>
              </a:rPr>
              <a:t>ходьба </a:t>
            </a:r>
            <a:r>
              <a:rPr lang="ru-RU" sz="2000" b="1" spc="-100" dirty="0">
                <a:solidFill>
                  <a:srgbClr val="7030A0"/>
                </a:solidFill>
              </a:rPr>
              <a:t>по коврикам «здоровья» и т.д.</a:t>
            </a:r>
          </a:p>
        </p:txBody>
      </p:sp>
      <p:pic>
        <p:nvPicPr>
          <p:cNvPr id="13" name="Рисунок 12" descr="IMG_0457.JPG"/>
          <p:cNvPicPr>
            <a:picLocks noChangeAspect="1"/>
          </p:cNvPicPr>
          <p:nvPr/>
        </p:nvPicPr>
        <p:blipFill>
          <a:blip r:embed="rId2" cstate="print"/>
          <a:srcRect l="16404" t="8202" r="10936" b="8202"/>
          <a:stretch>
            <a:fillRect/>
          </a:stretch>
        </p:blipFill>
        <p:spPr>
          <a:xfrm>
            <a:off x="1763689" y="1395998"/>
            <a:ext cx="4320480" cy="19609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 descr="IMG_0475.JPG"/>
          <p:cNvPicPr>
            <a:picLocks noChangeAspect="1"/>
          </p:cNvPicPr>
          <p:nvPr/>
        </p:nvPicPr>
        <p:blipFill>
          <a:blip r:embed="rId3" cstate="print"/>
          <a:srcRect r="16404"/>
          <a:stretch>
            <a:fillRect/>
          </a:stretch>
        </p:blipFill>
        <p:spPr>
          <a:xfrm>
            <a:off x="1619673" y="3501008"/>
            <a:ext cx="4472434" cy="2016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22000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55776" y="836712"/>
            <a:ext cx="4080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Физкультурная деятельность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9024" y="116632"/>
            <a:ext cx="8461448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188640"/>
            <a:ext cx="832840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Технологии обучения здоровому образу жизни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3" name="Рисунок 12" descr="IMG_07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1604797"/>
            <a:ext cx="3168352" cy="2112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 descr="IMG_06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3981061"/>
            <a:ext cx="3168352" cy="2112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 descr="IMG_06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1604797"/>
            <a:ext cx="3168352" cy="2112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 descr="LN9z5RLkzfs.jpg"/>
          <p:cNvPicPr>
            <a:picLocks noChangeAspect="1"/>
          </p:cNvPicPr>
          <p:nvPr/>
        </p:nvPicPr>
        <p:blipFill>
          <a:blip r:embed="rId5" cstate="print"/>
          <a:srcRect t="4983" b="1107"/>
          <a:stretch>
            <a:fillRect/>
          </a:stretch>
        </p:blipFill>
        <p:spPr>
          <a:xfrm>
            <a:off x="263264" y="3549013"/>
            <a:ext cx="1788456" cy="2521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 descr="Jdp5jNbAzqg.jpg"/>
          <p:cNvPicPr>
            <a:picLocks noChangeAspect="1"/>
          </p:cNvPicPr>
          <p:nvPr/>
        </p:nvPicPr>
        <p:blipFill>
          <a:blip r:embed="rId6" cstate="print"/>
          <a:srcRect l="44291" t="5317" b="5649"/>
          <a:stretch>
            <a:fillRect/>
          </a:stretch>
        </p:blipFill>
        <p:spPr>
          <a:xfrm>
            <a:off x="255916" y="1604797"/>
            <a:ext cx="1728756" cy="18411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 descr="teKHRgEOzd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58508" y="1604797"/>
            <a:ext cx="3133572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Рисунок 22" descr="h6gUEZDGdw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95736" y="3981061"/>
            <a:ext cx="3133572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20000"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908720"/>
            <a:ext cx="4326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Занятия из серии «Азбука Здоровья»</a:t>
            </a:r>
            <a:endParaRPr lang="ru-RU" sz="2000" b="1" dirty="0"/>
          </a:p>
        </p:txBody>
      </p:sp>
      <p:pic>
        <p:nvPicPr>
          <p:cNvPr id="3" name="Рисунок 2" descr="з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1340768"/>
            <a:ext cx="2592288" cy="2162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67544" y="3645024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СМИ (ситуативные малые игры – ролевая</a:t>
            </a:r>
          </a:p>
          <a:p>
            <a:pPr algn="ctr"/>
            <a:r>
              <a:rPr lang="ru-RU" sz="2000" b="1" dirty="0" smtClean="0"/>
              <a:t> подражательная имитационная игра)</a:t>
            </a:r>
            <a:endParaRPr lang="ru-RU" sz="2000" b="1" dirty="0"/>
          </a:p>
        </p:txBody>
      </p:sp>
      <p:pic>
        <p:nvPicPr>
          <p:cNvPr id="6" name="Рисунок 5" descr="IMG_06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4530520"/>
            <a:ext cx="2659766" cy="19948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IMG_0616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4530520"/>
            <a:ext cx="2659766" cy="19948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MG_0618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530520"/>
            <a:ext cx="2659766" cy="19948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59024" y="116632"/>
            <a:ext cx="8389440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188640"/>
            <a:ext cx="832840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Технологии обучения здоровому образу жизни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63688" y="908720"/>
            <a:ext cx="5227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Спортивные развлечения, праздники 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300192" y="43651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79512" y="5085184"/>
            <a:ext cx="8712968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Физкультурные праздники и досуги обязательно сопровождаются музыкой: это благотворно влияет на развитие у детей чувства прекрасного, закрепляет умения двигаться под музыку, понимать характер музыкального произведения, развивает музыкальный слух, память.</a:t>
            </a:r>
          </a:p>
          <a:p>
            <a:pPr algn="just"/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9024" y="116632"/>
            <a:ext cx="8389440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39552" y="188640"/>
            <a:ext cx="832840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Технологии обучения здоровому образу жизни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7" name="Рисунок 16" descr="hwCzfLQonq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1412776"/>
            <a:ext cx="4896544" cy="32630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33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Загрузки\Рисунок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64853"/>
            <a:ext cx="2267744" cy="309314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476672"/>
            <a:ext cx="8568952" cy="37548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dirty="0" smtClean="0">
                <a:ln w="17780" cmpd="sng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egoe Print" pitchFamily="2" charset="0"/>
              </a:rPr>
              <a:t>Забота о здоровье – это важный труд воспитателя.</a:t>
            </a:r>
          </a:p>
          <a:p>
            <a:pPr algn="ctr"/>
            <a:r>
              <a:rPr lang="ru-RU" sz="3400" b="1" dirty="0" smtClean="0">
                <a:ln w="17780" cmpd="sng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egoe Print" pitchFamily="2" charset="0"/>
              </a:rPr>
              <a:t>От жизнерадостности, бодрости детей зависит их духовная жизнь, мировоззрение, умственное развитие, прочность знаний, вера в свои силы.</a:t>
            </a:r>
            <a:endParaRPr lang="ru-RU" sz="3400" b="1" dirty="0">
              <a:ln w="17780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4221088"/>
            <a:ext cx="5004048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dirty="0" smtClean="0">
                <a:ln w="17780" cmpd="sng">
                  <a:solidFill>
                    <a:schemeClr val="accent4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egoe Print" pitchFamily="2" charset="0"/>
              </a:rPr>
              <a:t>В.А. Сухомлинский</a:t>
            </a:r>
            <a:endParaRPr lang="ru-RU" sz="3400" b="1" dirty="0">
              <a:ln w="17780" cmpd="sng">
                <a:solidFill>
                  <a:schemeClr val="accent4">
                    <a:lumMod val="75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8" y="879103"/>
            <a:ext cx="2332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Музыкатерапия</a:t>
            </a:r>
            <a:endParaRPr lang="ru-RU" sz="2400" b="1" dirty="0"/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5652120" y="1386642"/>
            <a:ext cx="3312368" cy="175432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9900CC"/>
                </a:solidFill>
                <a:latin typeface="Arial Black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Используется </a:t>
            </a:r>
            <a:r>
              <a:rPr lang="ru-RU" b="1" dirty="0">
                <a:solidFill>
                  <a:srgbClr val="0070C0"/>
                </a:solidFill>
              </a:rPr>
              <a:t>в качестве вспомогательного средства, как часть других технологий, для снятия напряжения, </a:t>
            </a:r>
            <a:r>
              <a:rPr lang="ru-RU" b="1" dirty="0" smtClean="0">
                <a:solidFill>
                  <a:srgbClr val="0070C0"/>
                </a:solidFill>
              </a:rPr>
              <a:t>повышения эмоционального настроя. 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3568" y="879103"/>
            <a:ext cx="17370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Релаксация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9024" y="116632"/>
            <a:ext cx="8389440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188640"/>
            <a:ext cx="832840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Коррекционные технологии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Рисунок 9" descr="IMG_7695.JPG"/>
          <p:cNvPicPr>
            <a:picLocks noChangeAspect="1"/>
          </p:cNvPicPr>
          <p:nvPr/>
        </p:nvPicPr>
        <p:blipFill>
          <a:blip r:embed="rId2" cstate="print"/>
          <a:srcRect l="2734" t="4101" b="3199"/>
          <a:stretch>
            <a:fillRect/>
          </a:stretch>
        </p:blipFill>
        <p:spPr>
          <a:xfrm>
            <a:off x="324369" y="1386642"/>
            <a:ext cx="2591447" cy="1646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275856" y="3284984"/>
            <a:ext cx="2172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Сказкотерапия</a:t>
            </a:r>
            <a:endParaRPr lang="ru-RU" sz="2400" b="1" dirty="0"/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1259632" y="4005064"/>
            <a:ext cx="3132856" cy="224676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70C0"/>
                </a:solidFill>
              </a:rPr>
              <a:t>И</a:t>
            </a:r>
            <a:r>
              <a:rPr lang="ru-RU" sz="2000" b="1" dirty="0" smtClean="0">
                <a:solidFill>
                  <a:srgbClr val="0070C0"/>
                </a:solidFill>
              </a:rPr>
              <a:t>спользуется </a:t>
            </a:r>
            <a:r>
              <a:rPr lang="ru-RU" sz="2000" b="1" dirty="0">
                <a:solidFill>
                  <a:srgbClr val="0070C0"/>
                </a:solidFill>
              </a:rPr>
              <a:t>для психотерапевтической и развивающей работы. Сказку может рассказывать взрослый, либо это может быть групповое рассказывание.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14" name="Рисунок 13" descr="IMG_05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1359258"/>
            <a:ext cx="2304256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 descr="IMG_05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1999" y="3861048"/>
            <a:ext cx="3360373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33000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39752" y="980728"/>
            <a:ext cx="4792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Артикуляционная</a:t>
            </a:r>
          </a:p>
          <a:p>
            <a:pPr algn="ctr"/>
            <a:r>
              <a:rPr lang="ru-RU" sz="2400" b="1" dirty="0" smtClean="0"/>
              <a:t> гимнастика</a:t>
            </a:r>
            <a:endParaRPr lang="ru-RU" sz="2400" b="1" dirty="0"/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475656" y="5085184"/>
            <a:ext cx="6480720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Упражнения </a:t>
            </a:r>
            <a:r>
              <a:rPr lang="ru-RU" sz="2000" b="1" dirty="0">
                <a:solidFill>
                  <a:srgbClr val="0070C0"/>
                </a:solidFill>
              </a:rPr>
              <a:t>для тренировки органов артикуляции (губ, языка, нижней челюсти), необходимые для правильного звукопроизношения</a:t>
            </a:r>
            <a:r>
              <a:rPr lang="ru-RU" sz="2000" dirty="0"/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9024" y="116632"/>
            <a:ext cx="8389440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188640"/>
            <a:ext cx="832840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Коррекционные технологии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3" name="Рисунок 12" descr="IMG_7799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2195736" y="1772816"/>
            <a:ext cx="4680520" cy="31203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21000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56895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Перечень препаратов для оздоровления детей в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доу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395536" y="1268760"/>
            <a:ext cx="8424936" cy="4536504"/>
            <a:chOff x="467544" y="980728"/>
            <a:chExt cx="8208912" cy="4320480"/>
          </a:xfrm>
        </p:grpSpPr>
        <p:sp>
          <p:nvSpPr>
            <p:cNvPr id="9" name="Прямоугольник с двумя скругленными соседними углами 8"/>
            <p:cNvSpPr/>
            <p:nvPr/>
          </p:nvSpPr>
          <p:spPr>
            <a:xfrm>
              <a:off x="2555776" y="980728"/>
              <a:ext cx="3744416" cy="504056"/>
            </a:xfrm>
            <a:prstGeom prst="round2SameRect">
              <a:avLst>
                <a:gd name="adj1" fmla="val 50000"/>
                <a:gd name="adj2" fmla="val 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 smtClean="0"/>
                <a:t>АДАПТОГЕНЫ</a:t>
              </a:r>
              <a:endParaRPr lang="ru-RU" sz="2800" dirty="0"/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467544" y="1484784"/>
              <a:ext cx="8208912" cy="504056"/>
            </a:xfrm>
            <a:prstGeom prst="roundRect">
              <a:avLst>
                <a:gd name="adj" fmla="val 27595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numCol="3" rtlCol="0" anchor="ctr"/>
            <a:lstStyle/>
            <a:p>
              <a:pPr algn="ctr"/>
              <a:r>
                <a:rPr lang="ru-RU" sz="2400" dirty="0" smtClean="0">
                  <a:solidFill>
                    <a:schemeClr val="accent4"/>
                  </a:solidFill>
                </a:rPr>
                <a:t>Элеутерококк Женьшень «</a:t>
              </a:r>
              <a:r>
                <a:rPr lang="ru-RU" sz="2400" dirty="0" err="1" smtClean="0">
                  <a:solidFill>
                    <a:schemeClr val="accent4"/>
                  </a:solidFill>
                </a:rPr>
                <a:t>Флорента</a:t>
              </a:r>
              <a:r>
                <a:rPr lang="ru-RU" sz="2400" dirty="0" smtClean="0">
                  <a:solidFill>
                    <a:schemeClr val="accent4"/>
                  </a:solidFill>
                </a:rPr>
                <a:t>»</a:t>
              </a:r>
              <a:endParaRPr lang="ru-RU" sz="2400" dirty="0">
                <a:solidFill>
                  <a:schemeClr val="accent4"/>
                </a:solidFill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>
              <a:off x="3059832" y="1484784"/>
              <a:ext cx="0" cy="504056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5796136" y="1484784"/>
              <a:ext cx="0" cy="504056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0" name="Прямоугольник с двумя скругленными соседними углами 9"/>
            <p:cNvSpPr/>
            <p:nvPr/>
          </p:nvSpPr>
          <p:spPr>
            <a:xfrm>
              <a:off x="1043608" y="2132856"/>
              <a:ext cx="6912768" cy="504056"/>
            </a:xfrm>
            <a:prstGeom prst="round2SameRect">
              <a:avLst>
                <a:gd name="adj1" fmla="val 50000"/>
                <a:gd name="adj2" fmla="val 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 smtClean="0"/>
                <a:t>ПРОТИВОВИРУСНЫЕ ПРЕПАРАТЫ</a:t>
              </a:r>
              <a:endParaRPr lang="ru-RU" sz="2800" dirty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67544" y="2636912"/>
              <a:ext cx="8208912" cy="504056"/>
            </a:xfrm>
            <a:prstGeom prst="roundRect">
              <a:avLst>
                <a:gd name="adj" fmla="val 27595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numCol="3" rtlCol="0" anchor="ctr"/>
            <a:lstStyle/>
            <a:p>
              <a:pPr algn="ctr"/>
              <a:r>
                <a:rPr lang="ru-RU" sz="2400" dirty="0" smtClean="0">
                  <a:solidFill>
                    <a:schemeClr val="accent4"/>
                  </a:solidFill>
                </a:rPr>
                <a:t>«</a:t>
              </a:r>
              <a:r>
                <a:rPr lang="ru-RU" sz="2400" dirty="0" err="1" smtClean="0">
                  <a:solidFill>
                    <a:schemeClr val="accent4"/>
                  </a:solidFill>
                </a:rPr>
                <a:t>Агри</a:t>
              </a:r>
              <a:r>
                <a:rPr lang="ru-RU" sz="2400" dirty="0" smtClean="0">
                  <a:solidFill>
                    <a:schemeClr val="accent4"/>
                  </a:solidFill>
                </a:rPr>
                <a:t>»                        «</a:t>
              </a:r>
              <a:r>
                <a:rPr lang="ru-RU" sz="2400" dirty="0" err="1" smtClean="0">
                  <a:solidFill>
                    <a:schemeClr val="accent4"/>
                  </a:solidFill>
                </a:rPr>
                <a:t>ФитоГор</a:t>
              </a:r>
              <a:r>
                <a:rPr lang="ru-RU" sz="2400" dirty="0" smtClean="0">
                  <a:solidFill>
                    <a:schemeClr val="accent4"/>
                  </a:solidFill>
                </a:rPr>
                <a:t>»     </a:t>
              </a:r>
              <a:r>
                <a:rPr lang="ru-RU" sz="2400" dirty="0" err="1" smtClean="0">
                  <a:solidFill>
                    <a:schemeClr val="accent4"/>
                  </a:solidFill>
                </a:rPr>
                <a:t>Оксолиновая</a:t>
              </a:r>
              <a:r>
                <a:rPr lang="ru-RU" sz="2400" dirty="0" smtClean="0">
                  <a:solidFill>
                    <a:schemeClr val="accent4"/>
                  </a:solidFill>
                </a:rPr>
                <a:t> мазь</a:t>
              </a:r>
              <a:endParaRPr lang="ru-RU" sz="2400" dirty="0">
                <a:solidFill>
                  <a:schemeClr val="accent4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3059832" y="2636912"/>
              <a:ext cx="0" cy="504056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5796136" y="2636912"/>
              <a:ext cx="0" cy="504056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4" name="Прямоугольник с двумя скругленными соседними углами 13"/>
            <p:cNvSpPr/>
            <p:nvPr/>
          </p:nvSpPr>
          <p:spPr>
            <a:xfrm>
              <a:off x="2195736" y="3284984"/>
              <a:ext cx="4248472" cy="504056"/>
            </a:xfrm>
            <a:prstGeom prst="round2SameRect">
              <a:avLst>
                <a:gd name="adj1" fmla="val 50000"/>
                <a:gd name="adj2" fmla="val 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 smtClean="0"/>
                <a:t>ВИТАМИНОТЕРАПИЯ</a:t>
              </a:r>
              <a:endParaRPr lang="ru-RU" sz="2800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467544" y="3789040"/>
              <a:ext cx="8208912" cy="504056"/>
            </a:xfrm>
            <a:prstGeom prst="roundRect">
              <a:avLst>
                <a:gd name="adj" fmla="val 27595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numCol="3" rtlCol="0" anchor="ctr"/>
            <a:lstStyle/>
            <a:p>
              <a:pPr algn="ctr"/>
              <a:r>
                <a:rPr lang="ru-RU" sz="2300" dirty="0" smtClean="0">
                  <a:solidFill>
                    <a:schemeClr val="accent4"/>
                  </a:solidFill>
                </a:rPr>
                <a:t>Витамин «С»      «</a:t>
              </a:r>
              <a:r>
                <a:rPr lang="ru-RU" sz="2300" dirty="0" err="1" smtClean="0">
                  <a:solidFill>
                    <a:schemeClr val="accent4"/>
                  </a:solidFill>
                </a:rPr>
                <a:t>Ревит</a:t>
              </a:r>
              <a:r>
                <a:rPr lang="ru-RU" sz="2300" dirty="0" smtClean="0">
                  <a:solidFill>
                    <a:schemeClr val="accent4"/>
                  </a:solidFill>
                </a:rPr>
                <a:t>»      «</a:t>
              </a:r>
              <a:r>
                <a:rPr lang="ru-RU" sz="2300" dirty="0" err="1" smtClean="0">
                  <a:solidFill>
                    <a:schemeClr val="accent4"/>
                  </a:solidFill>
                </a:rPr>
                <a:t>Гексавит</a:t>
              </a:r>
              <a:r>
                <a:rPr lang="ru-RU" sz="2300" dirty="0" smtClean="0">
                  <a:solidFill>
                    <a:schemeClr val="accent4"/>
                  </a:solidFill>
                </a:rPr>
                <a:t>»</a:t>
              </a:r>
              <a:endParaRPr lang="ru-RU" sz="2300" dirty="0">
                <a:solidFill>
                  <a:schemeClr val="accent4"/>
                </a:solidFill>
              </a:endParaRPr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3131840" y="3789040"/>
              <a:ext cx="0" cy="504056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5868144" y="3789040"/>
              <a:ext cx="0" cy="504056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8" name="Скругленный прямоугольник 17"/>
            <p:cNvSpPr/>
            <p:nvPr/>
          </p:nvSpPr>
          <p:spPr>
            <a:xfrm>
              <a:off x="467544" y="4293096"/>
              <a:ext cx="8208912" cy="504056"/>
            </a:xfrm>
            <a:prstGeom prst="roundRect">
              <a:avLst>
                <a:gd name="adj" fmla="val 27595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numCol="3" rtlCol="0" anchor="ctr"/>
            <a:lstStyle/>
            <a:p>
              <a:pPr algn="ctr"/>
              <a:r>
                <a:rPr lang="ru-RU" sz="2300" dirty="0" smtClean="0">
                  <a:solidFill>
                    <a:schemeClr val="accent4"/>
                  </a:solidFill>
                </a:rPr>
                <a:t>Рыбий жир «</a:t>
              </a:r>
              <a:r>
                <a:rPr lang="ru-RU" sz="2300" dirty="0" err="1" smtClean="0">
                  <a:solidFill>
                    <a:schemeClr val="accent4"/>
                  </a:solidFill>
                </a:rPr>
                <a:t>Помогуша</a:t>
              </a:r>
              <a:r>
                <a:rPr lang="ru-RU" sz="2300" dirty="0" smtClean="0">
                  <a:solidFill>
                    <a:schemeClr val="accent4"/>
                  </a:solidFill>
                </a:rPr>
                <a:t> с вит А»   «Гематоген»</a:t>
              </a:r>
              <a:endParaRPr lang="ru-RU" sz="2300" dirty="0">
                <a:solidFill>
                  <a:schemeClr val="accent4"/>
                </a:solidFill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3131840" y="4293096"/>
              <a:ext cx="0" cy="504056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868144" y="4293096"/>
              <a:ext cx="0" cy="504056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21" name="Скругленный прямоугольник 20"/>
            <p:cNvSpPr/>
            <p:nvPr/>
          </p:nvSpPr>
          <p:spPr>
            <a:xfrm>
              <a:off x="467544" y="4797152"/>
              <a:ext cx="8208912" cy="504056"/>
            </a:xfrm>
            <a:prstGeom prst="roundRect">
              <a:avLst>
                <a:gd name="adj" fmla="val 27595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numCol="3" rtlCol="0" anchor="ctr"/>
            <a:lstStyle/>
            <a:p>
              <a:pPr algn="ctr"/>
              <a:r>
                <a:rPr lang="ru-RU" sz="2300" dirty="0" smtClean="0">
                  <a:solidFill>
                    <a:schemeClr val="accent4"/>
                  </a:solidFill>
                </a:rPr>
                <a:t>Сироп Шиповника Препараты Кальция «</a:t>
              </a:r>
              <a:r>
                <a:rPr lang="ru-RU" sz="2300" dirty="0" err="1" smtClean="0">
                  <a:solidFill>
                    <a:schemeClr val="accent4"/>
                  </a:solidFill>
                </a:rPr>
                <a:t>Йодомарин</a:t>
              </a:r>
              <a:r>
                <a:rPr lang="ru-RU" sz="2300" dirty="0" smtClean="0">
                  <a:solidFill>
                    <a:schemeClr val="accent4"/>
                  </a:solidFill>
                </a:rPr>
                <a:t>»</a:t>
              </a:r>
              <a:endParaRPr lang="ru-RU" sz="2300" dirty="0">
                <a:solidFill>
                  <a:schemeClr val="accent4"/>
                </a:solidFill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>
              <a:off x="3131840" y="4797152"/>
              <a:ext cx="0" cy="504056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5868144" y="4797152"/>
              <a:ext cx="0" cy="504056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948264" y="3645024"/>
            <a:ext cx="2052425" cy="31907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332656"/>
            <a:ext cx="856895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Прием препаратов для оздоровления детей в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доу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 descr="IMG_06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2214" y="1052736"/>
            <a:ext cx="1920214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IMG_05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4005064"/>
            <a:ext cx="1824203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_0578.JPG"/>
          <p:cNvPicPr>
            <a:picLocks noChangeAspect="1"/>
          </p:cNvPicPr>
          <p:nvPr/>
        </p:nvPicPr>
        <p:blipFill>
          <a:blip r:embed="rId5" cstate="print"/>
          <a:srcRect r="10936"/>
          <a:stretch>
            <a:fillRect/>
          </a:stretch>
        </p:blipFill>
        <p:spPr>
          <a:xfrm>
            <a:off x="323528" y="979852"/>
            <a:ext cx="3849155" cy="2881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IMG_778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9993" y="1088740"/>
            <a:ext cx="1872208" cy="28083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IMG_776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4077072"/>
            <a:ext cx="3888432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186649" y="260648"/>
            <a:ext cx="283654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Уголок здоровья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44008" y="980728"/>
            <a:ext cx="1042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Коврики</a:t>
            </a:r>
            <a:endParaRPr lang="ru-RU" b="1" dirty="0"/>
          </a:p>
        </p:txBody>
      </p:sp>
      <p:pic>
        <p:nvPicPr>
          <p:cNvPr id="26" name="Рисунок 25" descr="фото массажёров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1412776"/>
            <a:ext cx="1990302" cy="12135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27"/>
          <p:cNvSpPr txBox="1"/>
          <p:nvPr/>
        </p:nvSpPr>
        <p:spPr>
          <a:xfrm>
            <a:off x="2411760" y="980728"/>
            <a:ext cx="1374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Массажёры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23528" y="908720"/>
            <a:ext cx="1657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Ароматерапия</a:t>
            </a:r>
            <a:endParaRPr lang="ru-RU" b="1" dirty="0"/>
          </a:p>
        </p:txBody>
      </p:sp>
      <p:pic>
        <p:nvPicPr>
          <p:cNvPr id="36" name="Рисунок 35" descr="артикуляционная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3140967"/>
            <a:ext cx="1211894" cy="1683187"/>
          </a:xfrm>
          <a:prstGeom prst="rect">
            <a:avLst/>
          </a:prstGeom>
        </p:spPr>
      </p:pic>
      <p:pic>
        <p:nvPicPr>
          <p:cNvPr id="45" name="Рисунок 44" descr="SS8502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196752"/>
            <a:ext cx="1996221" cy="15916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" name="Рисунок 45" descr="IMG_00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3212975"/>
            <a:ext cx="1800200" cy="15711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7" name="Рисунок 46" descr="точечный массаж (2)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40082" y="3140968"/>
            <a:ext cx="1044086" cy="1759696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1547664" y="2771636"/>
            <a:ext cx="3387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Схемы, книги, энциклопедии</a:t>
            </a:r>
            <a:endParaRPr lang="ru-RU" b="1" dirty="0"/>
          </a:p>
        </p:txBody>
      </p:sp>
      <p:pic>
        <p:nvPicPr>
          <p:cNvPr id="50" name="Рисунок 49" descr="132063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3123008"/>
            <a:ext cx="1224136" cy="1718687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2915816" y="5589240"/>
            <a:ext cx="579613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Все эти предметы хорошо снимают напряжение, агрессию, негативные эмоции. Дети, занимаясь этими предметами незаметно для себя оздоравливаются.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22" name="Рисунок 21" descr="IMG_0623.JPG"/>
          <p:cNvPicPr>
            <a:picLocks noChangeAspect="1"/>
          </p:cNvPicPr>
          <p:nvPr/>
        </p:nvPicPr>
        <p:blipFill>
          <a:blip r:embed="rId8" cstate="print"/>
          <a:srcRect l="41010" t="27340"/>
          <a:stretch>
            <a:fillRect/>
          </a:stretch>
        </p:blipFill>
        <p:spPr>
          <a:xfrm>
            <a:off x="6645476" y="1556792"/>
            <a:ext cx="1886964" cy="3486346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IMG_0611.JPG"/>
          <p:cNvPicPr>
            <a:picLocks noChangeAspect="1"/>
          </p:cNvPicPr>
          <p:nvPr/>
        </p:nvPicPr>
        <p:blipFill>
          <a:blip r:embed="rId9" cstate="print"/>
          <a:srcRect l="27559" t="65617" r="23567"/>
          <a:stretch>
            <a:fillRect/>
          </a:stretch>
        </p:blipFill>
        <p:spPr>
          <a:xfrm>
            <a:off x="395536" y="5445224"/>
            <a:ext cx="2304256" cy="1080729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 descr="IMG_0480.JPG"/>
          <p:cNvPicPr>
            <a:picLocks noChangeAspect="1"/>
          </p:cNvPicPr>
          <p:nvPr/>
        </p:nvPicPr>
        <p:blipFill>
          <a:blip r:embed="rId10" cstate="print"/>
          <a:srcRect l="28707" t="60149"/>
          <a:stretch>
            <a:fillRect/>
          </a:stretch>
        </p:blipFill>
        <p:spPr>
          <a:xfrm>
            <a:off x="4139953" y="1340769"/>
            <a:ext cx="2232247" cy="15558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TextBox 24"/>
          <p:cNvSpPr txBox="1"/>
          <p:nvPr/>
        </p:nvSpPr>
        <p:spPr>
          <a:xfrm>
            <a:off x="6588224" y="980728"/>
            <a:ext cx="2023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Стол для развития</a:t>
            </a:r>
          </a:p>
          <a:p>
            <a:r>
              <a:rPr lang="ru-RU" b="1" dirty="0" smtClean="0"/>
              <a:t>мелкой моторики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0" y="4869160"/>
            <a:ext cx="3098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Стол для игр </a:t>
            </a:r>
          </a:p>
          <a:p>
            <a:pPr algn="ctr"/>
            <a:r>
              <a:rPr lang="ru-RU" b="1" dirty="0" smtClean="0"/>
              <a:t>с природными материалами</a:t>
            </a:r>
            <a:endParaRPr lang="ru-RU" b="1" dirty="0"/>
          </a:p>
        </p:txBody>
      </p:sp>
    </p:spTree>
  </p:cSld>
  <p:clrMapOvr>
    <a:masterClrMapping/>
  </p:clrMapOvr>
  <p:transition advClick="0" advTm="35000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Рисунок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308304" y="4060336"/>
            <a:ext cx="1584176" cy="268103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60695" y="303039"/>
            <a:ext cx="3488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Работа с родителями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1840" y="980728"/>
            <a:ext cx="27312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Физкультурные досуги</a:t>
            </a:r>
            <a:endParaRPr lang="ru-RU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788024" y="4221088"/>
            <a:ext cx="2125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Папки передвижки</a:t>
            </a:r>
            <a:endParaRPr lang="ru-RU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51520" y="1556792"/>
            <a:ext cx="2016224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Все эти приёмы позволят нам постепенно стабилизировать здоровье детей, снизить заболеваемость, приобщить к здоровому образу жизни. У родителей и у нас одна цель – воспитывать здоровых детей.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6" name="Рисунок 15" descr="epUkFsC3Ojw.jpg"/>
          <p:cNvPicPr>
            <a:picLocks noChangeAspect="1"/>
          </p:cNvPicPr>
          <p:nvPr/>
        </p:nvPicPr>
        <p:blipFill>
          <a:blip r:embed="rId3" cstate="print"/>
          <a:srcRect r="44291"/>
          <a:stretch>
            <a:fillRect/>
          </a:stretch>
        </p:blipFill>
        <p:spPr>
          <a:xfrm>
            <a:off x="2483768" y="3501008"/>
            <a:ext cx="1728192" cy="206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 descr="dz8114rTZq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1484784"/>
            <a:ext cx="1656184" cy="248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 descr="7XU8WJqr2tI.jpg"/>
          <p:cNvPicPr>
            <a:picLocks noChangeAspect="1"/>
          </p:cNvPicPr>
          <p:nvPr/>
        </p:nvPicPr>
        <p:blipFill>
          <a:blip r:embed="rId5" cstate="print"/>
          <a:srcRect l="11516" t="6979" r="4872"/>
          <a:stretch>
            <a:fillRect/>
          </a:stretch>
        </p:blipFill>
        <p:spPr>
          <a:xfrm>
            <a:off x="2483768" y="1484784"/>
            <a:ext cx="2525067" cy="1872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Рисунок 19" descr="312y0U_16DM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20272" y="1484784"/>
            <a:ext cx="1656184" cy="248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 descr="IMG_063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99992" y="4581128"/>
            <a:ext cx="2592288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 advTm="35000">
    <p:comb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60695" y="303039"/>
            <a:ext cx="3488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Работа с родителями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DSC_02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3014" y="980729"/>
            <a:ext cx="2935385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DSC_04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1052736"/>
            <a:ext cx="2946879" cy="1964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Арслан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99834" y="3140968"/>
            <a:ext cx="1944216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P11706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7" y="1052736"/>
            <a:ext cx="2520280" cy="1890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DSCN0046.JPG"/>
          <p:cNvPicPr>
            <a:picLocks noChangeAspect="1"/>
          </p:cNvPicPr>
          <p:nvPr/>
        </p:nvPicPr>
        <p:blipFill>
          <a:blip r:embed="rId6" cstate="print"/>
          <a:srcRect r="25632"/>
          <a:stretch>
            <a:fillRect/>
          </a:stretch>
        </p:blipFill>
        <p:spPr>
          <a:xfrm>
            <a:off x="251520" y="3068960"/>
            <a:ext cx="1872208" cy="18881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IMG_1207.JPG"/>
          <p:cNvPicPr>
            <a:picLocks noChangeAspect="1"/>
          </p:cNvPicPr>
          <p:nvPr/>
        </p:nvPicPr>
        <p:blipFill>
          <a:blip r:embed="rId7" cstate="print"/>
          <a:srcRect l="2734" r="8202"/>
          <a:stretch>
            <a:fillRect/>
          </a:stretch>
        </p:blipFill>
        <p:spPr>
          <a:xfrm>
            <a:off x="271743" y="5085184"/>
            <a:ext cx="1923993" cy="14401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 descr="IMG_20150117_121624.jpg"/>
          <p:cNvPicPr>
            <a:picLocks noChangeAspect="1"/>
          </p:cNvPicPr>
          <p:nvPr/>
        </p:nvPicPr>
        <p:blipFill>
          <a:blip r:embed="rId8" cstate="print">
            <a:lum bright="10000"/>
          </a:blip>
          <a:srcRect r="19685" b="7382"/>
          <a:stretch>
            <a:fillRect/>
          </a:stretch>
        </p:blipFill>
        <p:spPr>
          <a:xfrm>
            <a:off x="2319584" y="3212976"/>
            <a:ext cx="2201104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IMG_20150118_211522.jpg"/>
          <p:cNvPicPr>
            <a:picLocks noChangeAspect="1"/>
          </p:cNvPicPr>
          <p:nvPr/>
        </p:nvPicPr>
        <p:blipFill>
          <a:blip r:embed="rId9" cstate="print"/>
          <a:srcRect l="19685" t="14764" r="19685" b="14764"/>
          <a:stretch>
            <a:fillRect/>
          </a:stretch>
        </p:blipFill>
        <p:spPr>
          <a:xfrm>
            <a:off x="4644008" y="3212976"/>
            <a:ext cx="2183775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60695" y="303039"/>
            <a:ext cx="3488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Работа с родителями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395536" y="1196752"/>
            <a:ext cx="8424936" cy="4968552"/>
            <a:chOff x="323528" y="980728"/>
            <a:chExt cx="8496944" cy="5184576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323528" y="1124744"/>
              <a:ext cx="8496944" cy="5040560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012160" y="1052736"/>
              <a:ext cx="72008" cy="5112568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2987824" y="1052736"/>
              <a:ext cx="0" cy="5112568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5" name="Прямоугольник с двумя скругленными соседними углами 4"/>
            <p:cNvSpPr/>
            <p:nvPr/>
          </p:nvSpPr>
          <p:spPr>
            <a:xfrm>
              <a:off x="323528" y="980728"/>
              <a:ext cx="8496944" cy="914400"/>
            </a:xfrm>
            <a:prstGeom prst="round2Same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23528" y="1052736"/>
              <a:ext cx="84249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Организация работы с родителями по проблеме сохранения</a:t>
              </a:r>
            </a:p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 и укрепления здоровья детей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323528" y="4077072"/>
              <a:ext cx="8496944" cy="0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467544" y="2060848"/>
              <a:ext cx="230425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Анкетирование «Укрепление здоровья детей и снижение заболеваемости»</a:t>
              </a:r>
              <a:endParaRPr lang="ru-RU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131840" y="2060848"/>
              <a:ext cx="273630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Родительские собрания «Профилактика простудных заболеваний через проведение закаливающих процедур»</a:t>
              </a:r>
              <a:endParaRPr lang="ru-RU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228184" y="2060848"/>
              <a:ext cx="23042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Папки-передвижки «Предупреждение простудных заболеваний»</a:t>
              </a:r>
              <a:endParaRPr lang="ru-RU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7544" y="4293096"/>
              <a:ext cx="23042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Консультации «закаливание организма солнцем, воздухом и водой»</a:t>
              </a:r>
              <a:endParaRPr lang="ru-RU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419872" y="4365104"/>
              <a:ext cx="230425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Совместно с родителями делаем чесночные бусы</a:t>
              </a:r>
              <a:endParaRPr lang="ru-RU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300192" y="4293096"/>
              <a:ext cx="230425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В зимнее время года родители приносят лук и чеснок</a:t>
              </a:r>
              <a:endParaRPr lang="ru-RU" b="1" dirty="0"/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cXPvXTvolQ.jpg"/>
          <p:cNvPicPr>
            <a:picLocks noChangeAspect="1"/>
          </p:cNvPicPr>
          <p:nvPr/>
        </p:nvPicPr>
        <p:blipFill>
          <a:blip r:embed="rId2" cstate="print"/>
          <a:srcRect b="7972"/>
          <a:stretch>
            <a:fillRect/>
          </a:stretch>
        </p:blipFill>
        <p:spPr>
          <a:xfrm>
            <a:off x="395536" y="1268760"/>
            <a:ext cx="3600000" cy="24847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 descr="IMG_05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4005064"/>
            <a:ext cx="3600000" cy="2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IMG_05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1340768"/>
            <a:ext cx="3600000" cy="2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60695" y="303039"/>
            <a:ext cx="3488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Работа с родителями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33331" y="303039"/>
            <a:ext cx="534319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Уровень заболеваемости в группе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683568" y="1268760"/>
            <a:ext cx="7776864" cy="5112568"/>
            <a:chOff x="395536" y="1124744"/>
            <a:chExt cx="8064896" cy="5400600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395536" y="1124744"/>
              <a:ext cx="8064896" cy="5400600"/>
            </a:xfrm>
            <a:prstGeom prst="roundRect">
              <a:avLst>
                <a:gd name="adj" fmla="val 4631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755576" y="1268760"/>
              <a:ext cx="576064" cy="3888432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4" name="Диаграмма 3"/>
            <p:cNvGraphicFramePr/>
            <p:nvPr/>
          </p:nvGraphicFramePr>
          <p:xfrm>
            <a:off x="755576" y="1340768"/>
            <a:ext cx="7632848" cy="50405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20" name="Группа 19"/>
            <p:cNvGrpSpPr/>
            <p:nvPr/>
          </p:nvGrpSpPr>
          <p:grpSpPr>
            <a:xfrm>
              <a:off x="2627784" y="3717032"/>
              <a:ext cx="466794" cy="432048"/>
              <a:chOff x="2627784" y="3284984"/>
              <a:chExt cx="466794" cy="432048"/>
            </a:xfrm>
          </p:grpSpPr>
          <p:sp>
            <p:nvSpPr>
              <p:cNvPr id="7" name="Овал 6"/>
              <p:cNvSpPr/>
              <p:nvPr/>
            </p:nvSpPr>
            <p:spPr>
              <a:xfrm>
                <a:off x="2627784" y="3284984"/>
                <a:ext cx="432048" cy="432048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627784" y="3347700"/>
                <a:ext cx="4667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bg1"/>
                    </a:solidFill>
                  </a:rPr>
                  <a:t>3%</a:t>
                </a:r>
                <a:endParaRPr lang="ru-RU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5" name="Группа 14"/>
            <p:cNvGrpSpPr/>
            <p:nvPr/>
          </p:nvGrpSpPr>
          <p:grpSpPr>
            <a:xfrm>
              <a:off x="3563888" y="1628800"/>
              <a:ext cx="470000" cy="432048"/>
              <a:chOff x="3491880" y="1772816"/>
              <a:chExt cx="470000" cy="432048"/>
            </a:xfrm>
          </p:grpSpPr>
          <p:sp>
            <p:nvSpPr>
              <p:cNvPr id="5" name="Овал 4"/>
              <p:cNvSpPr/>
              <p:nvPr/>
            </p:nvSpPr>
            <p:spPr>
              <a:xfrm>
                <a:off x="3491880" y="1772816"/>
                <a:ext cx="432048" cy="432048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491880" y="1772816"/>
                <a:ext cx="4700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bg1"/>
                    </a:solidFill>
                  </a:rPr>
                  <a:t>9%</a:t>
                </a:r>
                <a:endParaRPr lang="ru-RU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6" name="Группа 15"/>
            <p:cNvGrpSpPr/>
            <p:nvPr/>
          </p:nvGrpSpPr>
          <p:grpSpPr>
            <a:xfrm>
              <a:off x="4572000" y="4725144"/>
              <a:ext cx="470000" cy="432048"/>
              <a:chOff x="4499992" y="4869160"/>
              <a:chExt cx="470000" cy="432048"/>
            </a:xfrm>
          </p:grpSpPr>
          <p:sp>
            <p:nvSpPr>
              <p:cNvPr id="6" name="Овал 5"/>
              <p:cNvSpPr/>
              <p:nvPr/>
            </p:nvSpPr>
            <p:spPr>
              <a:xfrm>
                <a:off x="4499992" y="4869160"/>
                <a:ext cx="432048" cy="432048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499992" y="4869160"/>
                <a:ext cx="4700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bg1"/>
                    </a:solidFill>
                  </a:rPr>
                  <a:t>0%</a:t>
                </a:r>
                <a:endParaRPr lang="ru-RU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7" name="Группа 16"/>
            <p:cNvGrpSpPr/>
            <p:nvPr/>
          </p:nvGrpSpPr>
          <p:grpSpPr>
            <a:xfrm>
              <a:off x="5508104" y="4725144"/>
              <a:ext cx="470000" cy="432048"/>
              <a:chOff x="5508104" y="4869160"/>
              <a:chExt cx="470000" cy="432048"/>
            </a:xfrm>
          </p:grpSpPr>
          <p:sp>
            <p:nvSpPr>
              <p:cNvPr id="8" name="Овал 7"/>
              <p:cNvSpPr/>
              <p:nvPr/>
            </p:nvSpPr>
            <p:spPr>
              <a:xfrm>
                <a:off x="5508104" y="4869160"/>
                <a:ext cx="432048" cy="432048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508104" y="4869160"/>
                <a:ext cx="4700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bg1"/>
                    </a:solidFill>
                  </a:rPr>
                  <a:t>0%</a:t>
                </a:r>
                <a:endParaRPr lang="ru-RU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1" name="Группа 20"/>
            <p:cNvGrpSpPr/>
            <p:nvPr/>
          </p:nvGrpSpPr>
          <p:grpSpPr>
            <a:xfrm>
              <a:off x="1547664" y="3717032"/>
              <a:ext cx="466794" cy="432048"/>
              <a:chOff x="2627784" y="3284984"/>
              <a:chExt cx="466794" cy="432048"/>
            </a:xfrm>
          </p:grpSpPr>
          <p:sp>
            <p:nvSpPr>
              <p:cNvPr id="22" name="Овал 21"/>
              <p:cNvSpPr/>
              <p:nvPr/>
            </p:nvSpPr>
            <p:spPr>
              <a:xfrm>
                <a:off x="2627784" y="3284984"/>
                <a:ext cx="432048" cy="432048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627784" y="3347700"/>
                <a:ext cx="4667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bg1"/>
                    </a:solidFill>
                  </a:rPr>
                  <a:t>3%</a:t>
                </a:r>
                <a:endParaRPr lang="ru-RU"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60648"/>
            <a:ext cx="712879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Цель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8714" y="1412776"/>
            <a:ext cx="683368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i="1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Сформировать у дошкольников основы здорового образа жизни, добиться осознанного выполнения правил  </a:t>
            </a:r>
            <a:r>
              <a:rPr lang="ru-RU" sz="3200" i="1" dirty="0" err="1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здоровьесбережения</a:t>
            </a:r>
            <a:r>
              <a:rPr lang="ru-RU" sz="3200" i="1" dirty="0">
                <a:solidFill>
                  <a:srgbClr val="0070C0"/>
                </a:solidFill>
                <a:latin typeface="Arial Black" pitchFamily="34" charset="0"/>
                <a:cs typeface="Times New Roman" pitchFamily="18" charset="0"/>
              </a:rPr>
              <a:t>  и ответственного отношения как к собственному здоровью так и здоровью окружающих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188640"/>
            <a:ext cx="662473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260648"/>
            <a:ext cx="14284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Выводы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1124744"/>
            <a:ext cx="5976664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Снизился уровень заболеваемости…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395536" y="980728"/>
            <a:ext cx="8075240" cy="628531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Волошина Л. Организация здоровье сберегающего пространства//Дошкольное воспитание.-2004.-N1.-С.114-117.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Терновская С.А., Теплякова Л.А. Создание здоровье сберегающей образовательной среды в дошкольном образовательном учреждении// Методист.-2005.-N4.-С.61-65.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Новые здоровье сберегающие технологии в образовании и воспитании детей. С.Чубарова, Г. Козловская, В.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Еремеева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// Развитие личности.-N2.-С.171-187.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80157" y="303039"/>
            <a:ext cx="184954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ЛИТЕРАТУРА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Загрузки\Рисунок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3723051"/>
            <a:ext cx="1763688" cy="313494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15616" y="332656"/>
            <a:ext cx="712879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Актуальность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052736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Формирование  </a:t>
            </a:r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 детей дошкольного возраста навыков здорового образа жизни. Для </a:t>
            </a:r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осуществления преемственности </a:t>
            </a:r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формировании привычки к здоровому образу жизни у дошкольников, необходима совместная работа педагогов и родителей. Формирование у детей навыков здорового образа жизни реализуется через активную деятельность всех участников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332656"/>
            <a:ext cx="712879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Ожидаемый результат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4" name="Picture 2" descr="E:\Загрузки\Рисунок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3723051"/>
            <a:ext cx="1763688" cy="313494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052736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196752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Если привести данную работу в систему ,то мы сможем предположить: </a:t>
            </a:r>
          </a:p>
          <a:p>
            <a:pPr lvl="0"/>
            <a:r>
              <a:rPr lang="ru-RU" sz="28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1.Снижения уровня заболеваемости(ЧБД) 2.Повышения уровня физической подготовленности детей. </a:t>
            </a:r>
          </a:p>
          <a:p>
            <a:pPr lvl="0"/>
            <a:r>
              <a:rPr lang="ru-RU" sz="28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3.Успешное развитие основных психических процессов. </a:t>
            </a:r>
          </a:p>
          <a:p>
            <a:pPr lvl="0"/>
            <a:r>
              <a:rPr lang="ru-RU" sz="28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4.Использование детьми полученных знаний и сформированных умений в повседневной жизни. </a:t>
            </a:r>
          </a:p>
          <a:p>
            <a:pPr lvl="0"/>
            <a:r>
              <a:rPr lang="ru-RU" sz="28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5.Родители проявят искреннюю заинтересованность в сохранении и укреплении здоровья детей ,готовность к сотрудничеству.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2777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/>
          <p:cNvGrpSpPr/>
          <p:nvPr/>
        </p:nvGrpSpPr>
        <p:grpSpPr>
          <a:xfrm>
            <a:off x="1187624" y="1484784"/>
            <a:ext cx="6624736" cy="3384376"/>
            <a:chOff x="1043608" y="548680"/>
            <a:chExt cx="6912768" cy="3744416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1043608" y="2420888"/>
              <a:ext cx="3096344" cy="1584176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4788024" y="2420888"/>
              <a:ext cx="3096344" cy="1584176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5148064" y="1772816"/>
              <a:ext cx="432048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 flipH="1">
              <a:off x="3275856" y="1772816"/>
              <a:ext cx="432048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5" name="Скругленный прямоугольник 14"/>
            <p:cNvSpPr/>
            <p:nvPr/>
          </p:nvSpPr>
          <p:spPr>
            <a:xfrm>
              <a:off x="3059832" y="548680"/>
              <a:ext cx="2736304" cy="1224136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63889" y="620688"/>
              <a:ext cx="181823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000" b="1" dirty="0" smtClean="0">
                  <a:solidFill>
                    <a:schemeClr val="bg1"/>
                  </a:solidFill>
                </a:rPr>
                <a:t>27 детей</a:t>
              </a:r>
            </a:p>
            <a:p>
              <a:r>
                <a:rPr lang="ru-RU" sz="3000" b="1" dirty="0" smtClean="0">
                  <a:solidFill>
                    <a:schemeClr val="bg1"/>
                  </a:solidFill>
                </a:rPr>
                <a:t> в группе</a:t>
              </a:r>
            </a:p>
            <a:p>
              <a:endParaRPr lang="ru-RU" sz="2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15616" y="2477214"/>
              <a:ext cx="2952328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bg1"/>
                  </a:solidFill>
                </a:rPr>
                <a:t>1 группа здоровья – </a:t>
              </a:r>
            </a:p>
            <a:p>
              <a:pPr algn="ctr"/>
              <a:r>
                <a:rPr lang="ru-RU" sz="2800" b="1" dirty="0" smtClean="0">
                  <a:solidFill>
                    <a:schemeClr val="bg1"/>
                  </a:solidFill>
                </a:rPr>
                <a:t>9 чел.</a:t>
              </a:r>
            </a:p>
            <a:p>
              <a:endParaRPr lang="ru-RU" sz="28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860032" y="2477214"/>
              <a:ext cx="309634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chemeClr val="bg1"/>
                  </a:solidFill>
                </a:rPr>
                <a:t>2 группа</a:t>
              </a:r>
            </a:p>
            <a:p>
              <a:pPr algn="ctr"/>
              <a:r>
                <a:rPr lang="ru-RU" sz="2800" b="1" dirty="0" smtClean="0">
                  <a:solidFill>
                    <a:schemeClr val="bg1"/>
                  </a:solidFill>
                </a:rPr>
                <a:t>здоровья – </a:t>
              </a:r>
            </a:p>
            <a:p>
              <a:pPr algn="ctr"/>
              <a:r>
                <a:rPr lang="ru-RU" sz="2800" b="1" dirty="0" smtClean="0">
                  <a:solidFill>
                    <a:schemeClr val="bg1"/>
                  </a:solidFill>
                </a:rPr>
                <a:t>18 чел.</a:t>
              </a:r>
            </a:p>
            <a:p>
              <a:endParaRPr lang="ru-RU" sz="2800" dirty="0"/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1043608" y="260648"/>
            <a:ext cx="7128792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Общая информация о здоровье детей в группе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3528" y="332656"/>
            <a:ext cx="8568952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Специалисты, ответственные за здоровье детей в ДОУ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467544" y="1628800"/>
            <a:ext cx="8064896" cy="4392488"/>
            <a:chOff x="248925" y="1628800"/>
            <a:chExt cx="8355523" cy="4680520"/>
          </a:xfrm>
        </p:grpSpPr>
        <p:cxnSp>
          <p:nvCxnSpPr>
            <p:cNvPr id="54" name="Прямая со стрелкой 53"/>
            <p:cNvCxnSpPr/>
            <p:nvPr/>
          </p:nvCxnSpPr>
          <p:spPr>
            <a:xfrm flipH="1">
              <a:off x="3203848" y="4365104"/>
              <a:ext cx="792088" cy="108012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>
              <a:endCxn id="52" idx="0"/>
            </p:cNvCxnSpPr>
            <p:nvPr/>
          </p:nvCxnSpPr>
          <p:spPr>
            <a:xfrm>
              <a:off x="4932040" y="4365104"/>
              <a:ext cx="1008112" cy="11521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 flipV="1">
              <a:off x="5436096" y="2780928"/>
              <a:ext cx="864096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/>
            <p:nvPr/>
          </p:nvCxnSpPr>
          <p:spPr>
            <a:xfrm flipH="1" flipV="1">
              <a:off x="2699792" y="2852936"/>
              <a:ext cx="864096" cy="5040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Скругленный прямоугольник 10"/>
            <p:cNvSpPr/>
            <p:nvPr/>
          </p:nvSpPr>
          <p:spPr>
            <a:xfrm>
              <a:off x="248925" y="3930695"/>
              <a:ext cx="2592288" cy="864096"/>
            </a:xfrm>
            <a:prstGeom prst="roundRect">
              <a:avLst>
                <a:gd name="adj" fmla="val 39616"/>
              </a:avLst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+mj-lt"/>
                </a:rPr>
                <a:t>ИНСТРУКТОР ПО ФИЗКУЛЬТУРЕ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3347864" y="1628800"/>
              <a:ext cx="2232248" cy="576064"/>
            </a:xfrm>
            <a:prstGeom prst="roundRect">
              <a:avLst>
                <a:gd name="adj" fmla="val 39616"/>
              </a:avLst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+mj-lt"/>
                </a:rPr>
                <a:t>ВОСПИТАТЕЛЬ</a:t>
              </a:r>
              <a:endParaRPr lang="ru-RU" sz="2000" b="1" dirty="0">
                <a:latin typeface="+mj-lt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5868144" y="4221088"/>
              <a:ext cx="2664296" cy="792088"/>
            </a:xfrm>
            <a:prstGeom prst="roundRect">
              <a:avLst>
                <a:gd name="adj" fmla="val 39616"/>
              </a:avLst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+mj-lt"/>
                </a:rPr>
                <a:t>МУЗЫКАЛЬНЫЙ </a:t>
              </a:r>
            </a:p>
            <a:p>
              <a:pPr algn="ctr"/>
              <a:r>
                <a:rPr lang="ru-RU" sz="2000" b="1" dirty="0" smtClean="0">
                  <a:latin typeface="+mj-lt"/>
                </a:rPr>
                <a:t>РУКОВОДИТЕЛЬ</a:t>
              </a:r>
              <a:endParaRPr lang="ru-RU" sz="2000" b="1" dirty="0">
                <a:latin typeface="+mj-lt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 flipH="1">
              <a:off x="2860026" y="3861048"/>
              <a:ext cx="847877" cy="3765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>
              <a:endCxn id="12" idx="2"/>
            </p:cNvCxnSpPr>
            <p:nvPr/>
          </p:nvCxnSpPr>
          <p:spPr>
            <a:xfrm flipH="1" flipV="1">
              <a:off x="4463988" y="2204864"/>
              <a:ext cx="36004" cy="100811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>
              <a:endCxn id="13" idx="0"/>
            </p:cNvCxnSpPr>
            <p:nvPr/>
          </p:nvCxnSpPr>
          <p:spPr>
            <a:xfrm>
              <a:off x="5580112" y="3933056"/>
              <a:ext cx="1620180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1" name="Скругленный прямоугольник 20"/>
            <p:cNvSpPr/>
            <p:nvPr/>
          </p:nvSpPr>
          <p:spPr>
            <a:xfrm>
              <a:off x="1691680" y="5445224"/>
              <a:ext cx="2304256" cy="792088"/>
            </a:xfrm>
            <a:prstGeom prst="roundRect">
              <a:avLst>
                <a:gd name="adj" fmla="val 39616"/>
              </a:avLst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+mj-lt"/>
                </a:rPr>
                <a:t>ИНСТРУКТОР </a:t>
              </a:r>
              <a:br>
                <a:rPr lang="ru-RU" sz="2000" b="1" dirty="0" smtClean="0">
                  <a:latin typeface="+mj-lt"/>
                </a:rPr>
              </a:br>
              <a:r>
                <a:rPr lang="ru-RU" sz="2000" b="1" dirty="0" smtClean="0">
                  <a:latin typeface="+mj-lt"/>
                </a:rPr>
                <a:t>ПО ПЛАВАНИЮ</a:t>
              </a:r>
              <a:endParaRPr lang="ru-RU" sz="2000" b="1" dirty="0">
                <a:latin typeface="+mj-lt"/>
              </a:endParaRP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6300192" y="2276872"/>
              <a:ext cx="2304256" cy="792088"/>
            </a:xfrm>
            <a:prstGeom prst="roundRect">
              <a:avLst>
                <a:gd name="adj" fmla="val 39616"/>
              </a:avLst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+mj-lt"/>
                </a:rPr>
                <a:t>МЕДИЦИНСКИЙ</a:t>
              </a:r>
              <a:br>
                <a:rPr lang="ru-RU" sz="2000" b="1" dirty="0" smtClean="0">
                  <a:latin typeface="+mj-lt"/>
                </a:rPr>
              </a:br>
              <a:r>
                <a:rPr lang="ru-RU" sz="2000" b="1" dirty="0" smtClean="0">
                  <a:latin typeface="+mj-lt"/>
                </a:rPr>
                <a:t>ПЕРСОНАЛ</a:t>
              </a:r>
              <a:endParaRPr lang="ru-RU" sz="2000" b="1" dirty="0">
                <a:latin typeface="+mj-lt"/>
              </a:endParaRPr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467544" y="2204864"/>
              <a:ext cx="2232248" cy="792088"/>
            </a:xfrm>
            <a:prstGeom prst="roundRect">
              <a:avLst>
                <a:gd name="adj" fmla="val 39616"/>
              </a:avLst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+mj-lt"/>
                </a:rPr>
                <a:t>МЛАДШИЙ</a:t>
              </a:r>
            </a:p>
            <a:p>
              <a:pPr algn="ctr"/>
              <a:r>
                <a:rPr lang="ru-RU" sz="2000" b="1" dirty="0" smtClean="0">
                  <a:latin typeface="+mj-lt"/>
                </a:rPr>
                <a:t>ВОСПИТАТЕЛЬ</a:t>
              </a:r>
              <a:endParaRPr lang="ru-RU" sz="2000" b="1" dirty="0">
                <a:latin typeface="+mj-lt"/>
              </a:endParaRPr>
            </a:p>
          </p:txBody>
        </p:sp>
        <p:grpSp>
          <p:nvGrpSpPr>
            <p:cNvPr id="43" name="Группа 42"/>
            <p:cNvGrpSpPr/>
            <p:nvPr/>
          </p:nvGrpSpPr>
          <p:grpSpPr>
            <a:xfrm>
              <a:off x="3347864" y="2852936"/>
              <a:ext cx="2376264" cy="1584176"/>
              <a:chOff x="3347864" y="2852936"/>
              <a:chExt cx="2450522" cy="1800200"/>
            </a:xfrm>
          </p:grpSpPr>
          <p:sp>
            <p:nvSpPr>
              <p:cNvPr id="41" name="Овал 40"/>
              <p:cNvSpPr/>
              <p:nvPr/>
            </p:nvSpPr>
            <p:spPr>
              <a:xfrm>
                <a:off x="3347864" y="2852936"/>
                <a:ext cx="2376264" cy="1800200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3419872" y="3501008"/>
                <a:ext cx="2378514" cy="524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chemeClr val="bg1"/>
                    </a:solidFill>
                  </a:rPr>
                  <a:t>СПЕЦИАЛИСТЫ</a:t>
                </a:r>
                <a:endParaRPr lang="ru-RU" sz="2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2" name="Скругленный прямоугольник 51"/>
            <p:cNvSpPr/>
            <p:nvPr/>
          </p:nvSpPr>
          <p:spPr>
            <a:xfrm>
              <a:off x="4788024" y="5517232"/>
              <a:ext cx="2304256" cy="792088"/>
            </a:xfrm>
            <a:prstGeom prst="roundRect">
              <a:avLst>
                <a:gd name="adj" fmla="val 39616"/>
              </a:avLst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+mj-lt"/>
                </a:rPr>
                <a:t>ПЕДАГОГ-</a:t>
              </a:r>
            </a:p>
            <a:p>
              <a:pPr algn="ctr"/>
              <a:r>
                <a:rPr lang="ru-RU" sz="2000" b="1" dirty="0" smtClean="0">
                  <a:latin typeface="+mj-lt"/>
                </a:rPr>
                <a:t>ПСИХОЛОГ</a:t>
              </a:r>
              <a:endParaRPr lang="ru-RU" sz="2000" b="1" dirty="0">
                <a:latin typeface="+mj-lt"/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332656"/>
            <a:ext cx="856895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Здоровьесберегающие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ТЕХНОЛОГИИ -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23528" y="981309"/>
            <a:ext cx="856895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это системно организованная совокупность программ, приемов, методов организации образовательного процесса, не наносящего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ущерба здоровью детей.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/>
              </a:solidFill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Calibri" pitchFamily="34" charset="0"/>
                <a:cs typeface="Arial" pitchFamily="34" charset="0"/>
              </a:rPr>
              <a:t>Здоровьесберегающие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Calibri" pitchFamily="34" charset="0"/>
                <a:cs typeface="Arial" pitchFamily="34" charset="0"/>
              </a:rPr>
              <a:t> технологии можно разделить на 3 группы:</a:t>
            </a:r>
            <a:endParaRPr kumimoji="0" lang="ru-RU" sz="28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низ 4"/>
          <p:cNvSpPr/>
          <p:nvPr/>
        </p:nvSpPr>
        <p:spPr>
          <a:xfrm>
            <a:off x="4283968" y="1484784"/>
            <a:ext cx="360040" cy="43204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7544" y="476672"/>
            <a:ext cx="8280920" cy="100811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22454" y="692696"/>
            <a:ext cx="63625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Здоровьесберегающие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 технологии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572363" y="1988840"/>
            <a:ext cx="7888069" cy="1300790"/>
            <a:chOff x="572363" y="1988840"/>
            <a:chExt cx="7888069" cy="1300790"/>
          </a:xfrm>
        </p:grpSpPr>
        <p:sp>
          <p:nvSpPr>
            <p:cNvPr id="6" name="Овал 5"/>
            <p:cNvSpPr/>
            <p:nvPr/>
          </p:nvSpPr>
          <p:spPr>
            <a:xfrm>
              <a:off x="572363" y="1988840"/>
              <a:ext cx="7888069" cy="1300790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764710" y="2118919"/>
              <a:ext cx="7602783" cy="97297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2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</a:rPr>
                <a:t>Технологии сохранения и</a:t>
              </a:r>
            </a:p>
            <a:p>
              <a:pPr algn="ctr"/>
              <a:r>
                <a:rPr lang="ru-RU" sz="32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</a:rPr>
                <a:t>стимулирования здоровья</a:t>
              </a:r>
              <a:endPara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06114" y="3419709"/>
            <a:ext cx="7824227" cy="1235750"/>
            <a:chOff x="606114" y="3419709"/>
            <a:chExt cx="7824227" cy="1235750"/>
          </a:xfrm>
        </p:grpSpPr>
        <p:sp>
          <p:nvSpPr>
            <p:cNvPr id="7" name="Овал 6"/>
            <p:cNvSpPr/>
            <p:nvPr/>
          </p:nvSpPr>
          <p:spPr>
            <a:xfrm>
              <a:off x="606114" y="3419709"/>
              <a:ext cx="7824227" cy="1235750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148919" y="3614827"/>
              <a:ext cx="6875936" cy="97297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2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</a:rPr>
                <a:t>Технологии обучения здоровому </a:t>
              </a:r>
            </a:p>
            <a:p>
              <a:pPr algn="ctr"/>
              <a:r>
                <a:rPr lang="ru-RU" sz="32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</a:rPr>
                <a:t>образу жизни</a:t>
              </a:r>
              <a:endPara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39552" y="4850577"/>
            <a:ext cx="7821507" cy="1170711"/>
            <a:chOff x="539552" y="4850577"/>
            <a:chExt cx="7821507" cy="1170711"/>
          </a:xfrm>
        </p:grpSpPr>
        <p:sp>
          <p:nvSpPr>
            <p:cNvPr id="8" name="Овал 7"/>
            <p:cNvSpPr/>
            <p:nvPr/>
          </p:nvSpPr>
          <p:spPr>
            <a:xfrm>
              <a:off x="539552" y="4850577"/>
              <a:ext cx="7821507" cy="1170711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403288" y="4983277"/>
              <a:ext cx="4232543" cy="97297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2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</a:rPr>
                <a:t>Коррекционные технологии </a:t>
              </a:r>
              <a:endPara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endParaRPr>
            </a:p>
          </p:txBody>
        </p:sp>
      </p:grpSp>
    </p:spTree>
  </p:cSld>
  <p:clrMapOvr>
    <a:masterClrMapping/>
  </p:clrMapOvr>
  <p:transition advClick="0" advTm="10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4553b36d98a1a9771b60ed7fd6ae5ca013c54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950</TotalTime>
  <Words>866</Words>
  <Application>Microsoft Office PowerPoint</Application>
  <PresentationFormat>Экран (4:3)</PresentationFormat>
  <Paragraphs>140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1</cp:lastModifiedBy>
  <cp:revision>113</cp:revision>
  <dcterms:created xsi:type="dcterms:W3CDTF">2014-05-12T04:44:22Z</dcterms:created>
  <dcterms:modified xsi:type="dcterms:W3CDTF">2018-01-18T03:02:10Z</dcterms:modified>
</cp:coreProperties>
</file>